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4"/>
    <p:sldMasterId id="2147483648" r:id="rId5"/>
  </p:sldMasterIdLst>
  <p:notesMasterIdLst>
    <p:notesMasterId r:id="rId16"/>
  </p:notesMasterIdLst>
  <p:handoutMasterIdLst>
    <p:handoutMasterId r:id="rId17"/>
  </p:handoutMasterIdLst>
  <p:sldIdLst>
    <p:sldId id="669" r:id="rId6"/>
    <p:sldId id="701" r:id="rId7"/>
    <p:sldId id="702" r:id="rId8"/>
    <p:sldId id="668" r:id="rId9"/>
    <p:sldId id="706" r:id="rId10"/>
    <p:sldId id="667" r:id="rId11"/>
    <p:sldId id="703" r:id="rId12"/>
    <p:sldId id="704" r:id="rId13"/>
    <p:sldId id="705" r:id="rId14"/>
    <p:sldId id="769" r:id="rId15"/>
  </p:sldIdLst>
  <p:sldSz cx="12192000" cy="6858000"/>
  <p:notesSz cx="6705600" cy="98425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nd restoration" id="{94FAFA17-10C3-4382-A513-32893862F5F2}">
          <p14:sldIdLst>
            <p14:sldId id="669"/>
            <p14:sldId id="701"/>
            <p14:sldId id="702"/>
            <p14:sldId id="668"/>
            <p14:sldId id="706"/>
            <p14:sldId id="667"/>
            <p14:sldId id="703"/>
            <p14:sldId id="704"/>
            <p14:sldId id="705"/>
            <p14:sldId id="769"/>
          </p14:sldIdLst>
        </p14:section>
      </p14:sectionLst>
    </p:ext>
    <p:ext uri="{EFAFB233-063F-42B5-8137-9DF3F51BA10A}">
      <p15:sldGuideLst xmlns:p15="http://schemas.microsoft.com/office/powerpoint/2012/main">
        <p15:guide id="1" pos="506" userDrawn="1">
          <p15:clr>
            <a:srgbClr val="A4A3A4"/>
          </p15:clr>
        </p15:guide>
        <p15:guide id="3" orient="horz" pos="1434" userDrawn="1">
          <p15:clr>
            <a:srgbClr val="A4A3A4"/>
          </p15:clr>
        </p15:guide>
        <p15:guide id="5" pos="211" userDrawn="1">
          <p15:clr>
            <a:srgbClr val="A4A3A4"/>
          </p15:clr>
        </p15:guide>
        <p15:guide id="6" orient="horz" pos="8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745746-DE6E-B2A6-801E-4ED72B660121}" name="Maas, Timo" initials="MT" userId="Maas, Tim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Blois, de Filip" initials="BdF" lastIdx="1" clrIdx="9">
    <p:extLst>
      <p:ext uri="{19B8F6BF-5375-455C-9EA6-DF929625EA0E}">
        <p15:presenceInfo xmlns:p15="http://schemas.microsoft.com/office/powerpoint/2012/main" userId="Blois, de Filip" providerId="None"/>
      </p:ext>
    </p:extLst>
  </p:cmAuthor>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C00"/>
    <a:srgbClr val="000000"/>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4440B-A99D-4400-88C2-28330FE7C91F}" v="3" dt="2022-05-20T09:18:39.851"/>
    <p1510:client id="{BC2D468D-15D8-492C-A6A1-D7E0BBE63473}" v="2" dt="2022-05-20T10:15:48.7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96" autoAdjust="0"/>
  </p:normalViewPr>
  <p:slideViewPr>
    <p:cSldViewPr snapToGrid="0">
      <p:cViewPr varScale="1">
        <p:scale>
          <a:sx n="56" d="100"/>
          <a:sy n="56" d="100"/>
        </p:scale>
        <p:origin x="1512" y="78"/>
      </p:cViewPr>
      <p:guideLst>
        <p:guide pos="506"/>
        <p:guide orient="horz" pos="1434"/>
        <p:guide pos="211"/>
        <p:guide orient="horz" pos="82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voettekst 3"/>
          <p:cNvSpPr>
            <a:spLocks noGrp="1"/>
          </p:cNvSpPr>
          <p:nvPr>
            <p:ph type="ftr" sz="quarter" idx="2"/>
          </p:nvPr>
        </p:nvSpPr>
        <p:spPr>
          <a:xfrm>
            <a:off x="2" y="9348668"/>
            <a:ext cx="2905760" cy="493834"/>
          </a:xfrm>
          <a:prstGeom prst="rect">
            <a:avLst/>
          </a:prstGeom>
        </p:spPr>
        <p:txBody>
          <a:bodyPr vert="horz" lIns="90315" tIns="45158" rIns="90315" bIns="45158" rtlCol="0" anchor="b"/>
          <a:lstStyle>
            <a:lvl1pPr algn="l">
              <a:defRPr sz="1200"/>
            </a:lvl1pPr>
          </a:lstStyle>
          <a:p>
            <a:endParaRPr lang="nl-NL"/>
          </a:p>
        </p:txBody>
      </p:sp>
      <p:sp>
        <p:nvSpPr>
          <p:cNvPr id="6" name="Header Placeholder 5">
            <a:extLst>
              <a:ext uri="{FF2B5EF4-FFF2-40B4-BE49-F238E27FC236}">
                <a16:creationId xmlns:a16="http://schemas.microsoft.com/office/drawing/2014/main" id="{3DC294F0-ED9A-40F3-92C2-90147088D3A6}"/>
              </a:ext>
            </a:extLst>
          </p:cNvPr>
          <p:cNvSpPr>
            <a:spLocks noGrp="1"/>
          </p:cNvSpPr>
          <p:nvPr>
            <p:ph type="hdr" sz="quarter"/>
          </p:nvPr>
        </p:nvSpPr>
        <p:spPr>
          <a:xfrm>
            <a:off x="1" y="0"/>
            <a:ext cx="2905125" cy="493713"/>
          </a:xfrm>
          <a:prstGeom prst="rect">
            <a:avLst/>
          </a:prstGeom>
        </p:spPr>
        <p:txBody>
          <a:bodyPr vert="horz" lIns="91440" tIns="45720" rIns="91440" bIns="45720" rtlCol="0"/>
          <a:lstStyle>
            <a:lvl1pPr algn="l">
              <a:defRPr sz="1200"/>
            </a:lvl1pPr>
          </a:lstStyle>
          <a:p>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2T10:27:52.129"/>
    </inkml:context>
    <inkml:brush xml:id="br0">
      <inkml:brushProperty name="width" value="0.05" units="cm"/>
      <inkml:brushProperty name="height" value="0.05" units="cm"/>
      <inkml:brushProperty name="color" value="#333333"/>
      <inkml:brushProperty name="ignorePressure" value="1"/>
    </inkml:brush>
  </inkml:definitions>
  <inkml:trace contextRef="#ctx0" brushRef="#br0">1 8,'3'-3,"1"-1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2T10:27:52.129"/>
    </inkml:context>
    <inkml:brush xml:id="br0">
      <inkml:brushProperty name="width" value="0.05" units="cm"/>
      <inkml:brushProperty name="height" value="0.05" units="cm"/>
      <inkml:brushProperty name="color" value="#333333"/>
      <inkml:brushProperty name="ignorePressure" value="1"/>
    </inkml:brush>
  </inkml:definitions>
  <inkml:trace contextRef="#ctx0" brushRef="#br0">1 8,'3'-3,"1"-1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7T10:52:03.745"/>
    </inkml:context>
    <inkml:brush xml:id="br0">
      <inkml:brushProperty name="width" value="0.05" units="cm"/>
      <inkml:brushProperty name="height" value="0.05" units="cm"/>
      <inkml:brushProperty name="color" value="#004F8B"/>
    </inkml:brush>
  </inkml:definitions>
  <inkml:trace contextRef="#ctx0" brushRef="#br0">0 1 10377 0 0,'0'0'9674'0'0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0"/>
            <a:ext cx="2905760" cy="493834"/>
          </a:xfrm>
          <a:prstGeom prst="rect">
            <a:avLst/>
          </a:prstGeom>
        </p:spPr>
        <p:txBody>
          <a:bodyPr vert="horz" lIns="90315" tIns="45158" rIns="90315" bIns="45158" rtlCol="0"/>
          <a:lstStyle>
            <a:lvl1pPr algn="l">
              <a:defRPr sz="1200"/>
            </a:lvl1pPr>
          </a:lstStyle>
          <a:p>
            <a:endParaRPr lang="nl-NL"/>
          </a:p>
        </p:txBody>
      </p:sp>
      <p:sp>
        <p:nvSpPr>
          <p:cNvPr id="3" name="Tijdelijke aanduiding voor datum 2"/>
          <p:cNvSpPr>
            <a:spLocks noGrp="1"/>
          </p:cNvSpPr>
          <p:nvPr>
            <p:ph type="dt" idx="1"/>
          </p:nvPr>
        </p:nvSpPr>
        <p:spPr>
          <a:xfrm>
            <a:off x="3798288" y="0"/>
            <a:ext cx="2905760" cy="493834"/>
          </a:xfrm>
          <a:prstGeom prst="rect">
            <a:avLst/>
          </a:prstGeom>
        </p:spPr>
        <p:txBody>
          <a:bodyPr vert="horz" lIns="90315" tIns="45158" rIns="90315" bIns="45158" rtlCol="0"/>
          <a:lstStyle>
            <a:lvl1pPr algn="r">
              <a:defRPr sz="1200"/>
            </a:lvl1pPr>
          </a:lstStyle>
          <a:p>
            <a:fld id="{FAD30240-3B76-4E52-B42B-C39F5C218F4D}" type="datetimeFigureOut">
              <a:rPr lang="nl-NL" smtClean="0"/>
              <a:t>20-5-2022</a:t>
            </a:fld>
            <a:endParaRPr lang="nl-NL"/>
          </a:p>
        </p:txBody>
      </p:sp>
      <p:sp>
        <p:nvSpPr>
          <p:cNvPr id="4" name="Tijdelijke aanduiding voor dia-afbeelding 3"/>
          <p:cNvSpPr>
            <a:spLocks noGrp="1" noRot="1" noChangeAspect="1"/>
          </p:cNvSpPr>
          <p:nvPr>
            <p:ph type="sldImg" idx="2"/>
          </p:nvPr>
        </p:nvSpPr>
        <p:spPr>
          <a:xfrm>
            <a:off x="400050" y="1230313"/>
            <a:ext cx="5905500" cy="3322637"/>
          </a:xfrm>
          <a:prstGeom prst="rect">
            <a:avLst/>
          </a:prstGeom>
          <a:noFill/>
          <a:ln w="12700">
            <a:solidFill>
              <a:prstClr val="black"/>
            </a:solidFill>
          </a:ln>
        </p:spPr>
        <p:txBody>
          <a:bodyPr vert="horz" lIns="90315" tIns="45158" rIns="90315" bIns="45158" rtlCol="0" anchor="ctr"/>
          <a:lstStyle/>
          <a:p>
            <a:endParaRPr lang="nl-NL"/>
          </a:p>
        </p:txBody>
      </p:sp>
      <p:sp>
        <p:nvSpPr>
          <p:cNvPr id="5" name="Tijdelijke aanduiding voor notities 4"/>
          <p:cNvSpPr>
            <a:spLocks noGrp="1"/>
          </p:cNvSpPr>
          <p:nvPr>
            <p:ph type="body" sz="quarter" idx="3"/>
          </p:nvPr>
        </p:nvSpPr>
        <p:spPr>
          <a:xfrm>
            <a:off x="670560" y="4736703"/>
            <a:ext cx="5364480" cy="3875484"/>
          </a:xfrm>
          <a:prstGeom prst="rect">
            <a:avLst/>
          </a:prstGeom>
        </p:spPr>
        <p:txBody>
          <a:bodyPr vert="horz" lIns="90315" tIns="45158" rIns="90315" bIns="45158"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2" y="9348668"/>
            <a:ext cx="2905760" cy="493834"/>
          </a:xfrm>
          <a:prstGeom prst="rect">
            <a:avLst/>
          </a:prstGeom>
        </p:spPr>
        <p:txBody>
          <a:bodyPr vert="horz" lIns="90315" tIns="45158" rIns="90315" bIns="4515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98288" y="9348668"/>
            <a:ext cx="2905760" cy="493834"/>
          </a:xfrm>
          <a:prstGeom prst="rect">
            <a:avLst/>
          </a:prstGeom>
        </p:spPr>
        <p:txBody>
          <a:bodyPr vert="horz" lIns="90315" tIns="45158" rIns="90315" bIns="45158" rtlCol="0" anchor="b"/>
          <a:lstStyle>
            <a:lvl1pPr algn="r">
              <a:defRPr sz="1200"/>
            </a:lvl1pPr>
          </a:lstStyle>
          <a:p>
            <a:fld id="{DE501649-886C-4324-AD4C-E61C88D47728}" type="slidenum">
              <a:rPr lang="nl-NL" smtClean="0"/>
              <a:t>‹#›</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bl.nl/en/publications/the-global-potential-for-land-restoration-scenarios-for-the-global-land-outlook-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bl.nl/en/publications/the-global-potential-for-land-restoration-scenarios-for-the-global-land-outlook-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RijksoverheidSansText" panose="020B0503040202060203" pitchFamily="34" charset="0"/>
                <a:ea typeface="Calibri" panose="020F0502020204030204" pitchFamily="34" charset="0"/>
                <a:cs typeface="Times New Roman" panose="02020603050405020304" pitchFamily="18" charset="0"/>
              </a:rPr>
              <a:t>Land restoration has the potential to deliver multiple environmental and societal benefits, simultaneously, making it a highly integrated solution for sustainable development. </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382097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63057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First of all, what does land restoration mean? Land restoration covers a range of measures that improve natural ecosystems and rehabilitate lands used by humans. Such measures restore land that is degraded, meaning it has undergone a decline in land condition and persistent loss of ecosystem functions due to direct or indirect human-induced processes that cannot be reversed unaided. Examples of restoration measures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Agroforestry: a type of agriculture that combines trees and crops, or trees and pasture,  on the same plot, improving carbon sequestration, water-holding capacity and biodiversity, compared to conventional agriculture.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Forest plantation: planted forests, usually intensively managed and highly productive monocultures. Plantation forests can contribute to climate change mitigation and be a source of fuel and materials, if managed to take into account environmental impacts and local stakeholders.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Assisted natural regeneration: a forest restoration method that enhances the growth in semi-natural forest by acceleration natural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Organic amendments: substances added to the soil to improve its physical properties, such as fertility and water holding capacity.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Grazing management: reducing overgrazing and improving forage production to maintain healthy and productive pastures.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Grassland improvement: the introduction of local or exotic grasses and legumes to improve grassland productivity, which can lead to increased soil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Conservation agriculture: managing agricultural land, for example by improving residue management and reducing tillage, to prevent land degradation and increase efficiency in the use of resources, while supporting profitable agricultural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Cross-slope barriers: soil and water conservation measures on sloping 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(For more information on land restoration measures, see https://themasites.pbl.nl/nature-based-solutions/; for more on the definition of land degradation and restoration: https://www.pbl.nl/en/publications/the-global-potential-for-land-restoration-scenarios-for-the-global-land-outlook-2)</a:t>
            </a:r>
          </a:p>
          <a:p>
            <a:endParaRPr lang="nl-NL" sz="1100" dirty="0"/>
          </a:p>
        </p:txBody>
      </p:sp>
      <p:sp>
        <p:nvSpPr>
          <p:cNvPr id="4" name="Slide Number Placehold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166229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Land restoration has the potential to deliver multiple benefits, simultaneously, making it a highly integrated solution for sustainable development. The way that land is used, managed and protected is central to achieving the goals of the UN Conventions on land degradation and desertification, climate change and biodiversity, as well as many of the Sustainable Development Goals. This is because the choices, synergies and trade-offs between sustainability ambitions often </a:t>
            </a:r>
            <a:r>
              <a:rPr lang="en-US" sz="1050" kern="1200" dirty="0" err="1">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materialise</a:t>
            </a: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 on land. Over the past years, attention for and ambitions on restoration have gained momentum, culminating in the UN Decade on Ecosystem Restoration (2021–2030).</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268744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In 2021, PBL quantified the potential effects of land restoration at global and regional levels, on various ecosystem services, up to 2050. The effects of land restoration were assessed with respect to remaining natural land, biodiversity, soil organic carbon, agricultural yields, water regulation and carbon storage. This slide and the next one show the effects of restoration compared to a baseline scenario, meaning they show the potential of restoration by 2050, compared to a future without restoration.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 </a:t>
            </a:r>
            <a:endParaRPr lang="nl-NL"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(For more information on the potential benefits of land restoration, see </a:t>
            </a:r>
            <a:r>
              <a:rPr lang="en-US" sz="1050" i="1"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https://www.pbl.nl/en/publications/the-global-potential-for-land-restoration-scenarios-for-the-global-land-outlook-2</a:t>
            </a:r>
            <a:r>
              <a:rPr lang="en-US" sz="1050" i="1"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33459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For the indicators on remaining natural land, biodiversity, and carbon storage, there is still a decline in the restoration scenario compared to today. However, under the restoration scenario, this decline is smaller than without restoration (i.e. under the baseline scenario). For soil organic carbon, crop yield and water regulation, restoration measures not only have a positive impact, relative to the baseline, but also when compared to the situation of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 </a:t>
            </a:r>
            <a:endParaRPr lang="nl-NL"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(For more information on the potential benefits of land restoration, see </a:t>
            </a:r>
            <a:r>
              <a:rPr lang="en-US" sz="1050" i="1"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https://www.pbl.nl/en/publications/the-global-potential-for-land-restoration-scenarios-for-the-global-land-outlook-2</a:t>
            </a:r>
            <a:r>
              <a:rPr lang="en-US" sz="1050" i="1"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878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Many countries have made commitments about their restoration ambitions. Current global restoration commitments cover around one fifth of the potential area that could be restored according to the PBL scenarios. Almost half of all commitments are found in Sub-Saharan Africa. There are also large commitments in South Asia and Central and South America, relative to the total land area. Other regions report much smaller commitments to land restoration.</a:t>
            </a:r>
            <a:endParaRPr lang="nl-NL"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184239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The multiple benefits of restoration draw in a variety of actors but can result in fragmentation, making investment decisions complex. Fragmented planning, funding and implementation are underscored by the lack of coherence between national plans for land restoration.</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34778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Knowledge on effective policy and governance approaches to bridge this complex distribution of costs and benefits remains scarce. A starting point could be provided through integrated landscape management, which refers to a long-term collaboration between different groups of land managers and stakeholders to achieve multiple objectives. </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428203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Integrated landscape management aims to integrate the objectives of different stakeholders at landscape level, in order to establish long-term sustainable growth. Landscape approaches can lead to improved cross-sectoral decisions that are better than the sum of actor- and sector-specific solutions. </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1457935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22793427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420F3351-B4AF-48C9-B0BE-6F5590DC91D3}" type="datetime1">
              <a:rPr lang="nl-NL" smtClean="0"/>
              <a:t>20-5-2022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9138322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B150221C-793A-4E18-91F9-F9F6E29DCAFB}" type="datetime1">
              <a:rPr lang="nl-NL" smtClean="0"/>
              <a:t>20-5-2022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5566983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894295F2-5575-47DF-A83F-FA4BC9D03E6C}" type="datetime1">
              <a:rPr lang="nl-NL" smtClean="0"/>
              <a:t>20-5-2022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0124133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51935397-293F-47D7-AE97-E2BC057B87C0}" type="datetime1">
              <a:rPr lang="nl-NL" smtClean="0"/>
              <a:t>20-5-2022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6206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60C4D5A9-3ED9-448A-9A49-12E8B1661F27}" type="datetime1">
              <a:rPr lang="nl-NL" smtClean="0"/>
              <a:t>20-5-2022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34270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EFCA55E0-21C2-4300-A1EC-1C69B848F1E0}"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2955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00A04A74-C1F8-4DF2-ABE3-DB7F378F8E9B}" type="datetime1">
              <a:rPr lang="nl-NL" smtClean="0"/>
              <a:t>20-5-2022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41112325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BEC6BA33-232B-4D6A-A262-50C7945602CE}" type="datetime1">
              <a:rPr lang="nl-NL" smtClean="0"/>
              <a:t>20-5-2022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7376311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44949B9F-0C1A-46E4-9155-D0B1F7F78688}" type="datetime1">
              <a:rPr lang="nl-NL" smtClean="0"/>
              <a:t>20-5-2022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84750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888B158C-60FE-4670-920F-0CB466E71137}" type="datetime1">
              <a:rPr lang="nl-NL" smtClean="0"/>
              <a:t>20-5-2022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8573476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779D8FB0-A55B-4D52-8F13-041CD7CBB729}" type="datetime1">
              <a:rPr lang="nl-NL" smtClean="0"/>
              <a:t>20-5-2022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8251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361100F5-0EA6-473E-88B8-F0622A0B10DC}"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19056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7355376D-21C0-4BA3-A57F-B143DA15CCB9}" type="datetime1">
              <a:rPr lang="nl-NL" smtClean="0"/>
              <a:t>20-5-2022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1456357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ADE1E6B3-99EA-4892-96A6-FD54B4E83581}"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2262051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D3E1E877-3BB3-4FB7-9CEB-9CF2A62834EE}" type="datetime1">
              <a:rPr lang="nl-NL" smtClean="0"/>
              <a:t>20-5-2022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83246932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B7EB07FD-14B4-46DA-A904-B2DE8A7AF10D}" type="datetime1">
              <a:rPr lang="nl-NL" smtClean="0"/>
              <a:t>20-5-2022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011950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B4AC742B-0CA8-42DC-B5D1-A8F4DAEAEFA9}" type="datetime1">
              <a:rPr lang="nl-NL" smtClean="0"/>
              <a:t>20-5-2022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34396643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43FF8BBA-AACE-40D1-93BC-DF574076C5FC}" type="datetime1">
              <a:rPr lang="nl-NL" smtClean="0"/>
              <a:t>20-5-2022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632753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D63CB477-36D7-4000-B628-A811016B9EB3}" type="datetime1">
              <a:rPr lang="nl-NL" smtClean="0"/>
              <a:t>20-5-2022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7297391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7FADF59C-A8C0-4304-83AD-BACCBD2476BA}" type="datetime1">
              <a:rPr lang="nl-NL" smtClean="0"/>
              <a:t>20-5-2022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9034717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58EAB845-FC90-437C-B360-6F3FB8DD9C1E}" type="datetime1">
              <a:rPr lang="nl-NL" smtClean="0"/>
              <a:t>20-5-2022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413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354E6144-6E4A-4B72-9FE9-3D26EB358FF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8" name="Rechthoek 7">
            <a:extLst>
              <a:ext uri="{FF2B5EF4-FFF2-40B4-BE49-F238E27FC236}">
                <a16:creationId xmlns:a16="http://schemas.microsoft.com/office/drawing/2014/main" id="{1AE6818D-D410-459C-A1B0-655350341270}"/>
              </a:ext>
            </a:extLst>
          </p:cNvPr>
          <p:cNvSpPr/>
          <p:nvPr userDrawn="1"/>
        </p:nvSpPr>
        <p:spPr>
          <a:xfrm>
            <a:off x="-1" y="-1"/>
            <a:ext cx="12609096" cy="1315453"/>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AD2F8D7E-AC89-41A0-B93B-49F5EE2A454B}"/>
              </a:ext>
            </a:extLst>
          </p:cNvPr>
          <p:cNvSpPr/>
          <p:nvPr userDrawn="1"/>
        </p:nvSpPr>
        <p:spPr>
          <a:xfrm rot="16613491">
            <a:off x="353969" y="2145965"/>
            <a:ext cx="7482838" cy="2476111"/>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rije vorm: vorm 8">
            <a:extLst>
              <a:ext uri="{FF2B5EF4-FFF2-40B4-BE49-F238E27FC236}">
                <a16:creationId xmlns:a16="http://schemas.microsoft.com/office/drawing/2014/main" id="{88D92B1D-BF79-47E4-BA70-70B7141AD692}"/>
              </a:ext>
            </a:extLst>
          </p:cNvPr>
          <p:cNvSpPr/>
          <p:nvPr userDrawn="1"/>
        </p:nvSpPr>
        <p:spPr>
          <a:xfrm>
            <a:off x="-150126" y="-98296"/>
            <a:ext cx="3651425" cy="7345258"/>
          </a:xfrm>
          <a:custGeom>
            <a:avLst/>
            <a:gdLst>
              <a:gd name="connsiteX0" fmla="*/ 40943 w 3971498"/>
              <a:gd name="connsiteY0" fmla="*/ 13648 h 7383439"/>
              <a:gd name="connsiteX1" fmla="*/ 3971498 w 3971498"/>
              <a:gd name="connsiteY1" fmla="*/ 0 h 7383439"/>
              <a:gd name="connsiteX2" fmla="*/ 2852382 w 3971498"/>
              <a:gd name="connsiteY2" fmla="*/ 7383439 h 7383439"/>
              <a:gd name="connsiteX3" fmla="*/ 0 w 3971498"/>
              <a:gd name="connsiteY3" fmla="*/ 7206018 h 7383439"/>
              <a:gd name="connsiteX4" fmla="*/ 40943 w 3971498"/>
              <a:gd name="connsiteY4" fmla="*/ 13648 h 7383439"/>
              <a:gd name="connsiteX0" fmla="*/ 40943 w 3971498"/>
              <a:gd name="connsiteY0" fmla="*/ 13648 h 7356143"/>
              <a:gd name="connsiteX1" fmla="*/ 3971498 w 3971498"/>
              <a:gd name="connsiteY1" fmla="*/ 0 h 7356143"/>
              <a:gd name="connsiteX2" fmla="*/ 2511188 w 3971498"/>
              <a:gd name="connsiteY2" fmla="*/ 7356143 h 7356143"/>
              <a:gd name="connsiteX3" fmla="*/ 0 w 3971498"/>
              <a:gd name="connsiteY3" fmla="*/ 7206018 h 7356143"/>
              <a:gd name="connsiteX4" fmla="*/ 40943 w 3971498"/>
              <a:gd name="connsiteY4" fmla="*/ 13648 h 7356143"/>
              <a:gd name="connsiteX0" fmla="*/ 40943 w 3466531"/>
              <a:gd name="connsiteY0" fmla="*/ 150126 h 7492621"/>
              <a:gd name="connsiteX1" fmla="*/ 3466531 w 3466531"/>
              <a:gd name="connsiteY1" fmla="*/ 0 h 7492621"/>
              <a:gd name="connsiteX2" fmla="*/ 2511188 w 3466531"/>
              <a:gd name="connsiteY2" fmla="*/ 7492621 h 7492621"/>
              <a:gd name="connsiteX3" fmla="*/ 0 w 3466531"/>
              <a:gd name="connsiteY3" fmla="*/ 7342496 h 7492621"/>
              <a:gd name="connsiteX4" fmla="*/ 40943 w 3466531"/>
              <a:gd name="connsiteY4" fmla="*/ 150126 h 7492621"/>
              <a:gd name="connsiteX0" fmla="*/ 40943 w 3562065"/>
              <a:gd name="connsiteY0" fmla="*/ 136478 h 7478973"/>
              <a:gd name="connsiteX1" fmla="*/ 3562065 w 3562065"/>
              <a:gd name="connsiteY1" fmla="*/ 0 h 7478973"/>
              <a:gd name="connsiteX2" fmla="*/ 2511188 w 3562065"/>
              <a:gd name="connsiteY2" fmla="*/ 7478973 h 7478973"/>
              <a:gd name="connsiteX3" fmla="*/ 0 w 3562065"/>
              <a:gd name="connsiteY3" fmla="*/ 7328848 h 7478973"/>
              <a:gd name="connsiteX4" fmla="*/ 40943 w 3562065"/>
              <a:gd name="connsiteY4" fmla="*/ 136478 h 7478973"/>
              <a:gd name="connsiteX0" fmla="*/ 40943 w 3411939"/>
              <a:gd name="connsiteY0" fmla="*/ 13648 h 7356143"/>
              <a:gd name="connsiteX1" fmla="*/ 3411939 w 3411939"/>
              <a:gd name="connsiteY1" fmla="*/ 0 h 7356143"/>
              <a:gd name="connsiteX2" fmla="*/ 2511188 w 3411939"/>
              <a:gd name="connsiteY2" fmla="*/ 7356143 h 7356143"/>
              <a:gd name="connsiteX3" fmla="*/ 0 w 3411939"/>
              <a:gd name="connsiteY3" fmla="*/ 7206018 h 7356143"/>
              <a:gd name="connsiteX4" fmla="*/ 40943 w 3411939"/>
              <a:gd name="connsiteY4" fmla="*/ 13648 h 7356143"/>
              <a:gd name="connsiteX0" fmla="*/ 40943 w 3651425"/>
              <a:gd name="connsiteY0" fmla="*/ 2763 h 7345258"/>
              <a:gd name="connsiteX1" fmla="*/ 3651425 w 3651425"/>
              <a:gd name="connsiteY1" fmla="*/ 0 h 7345258"/>
              <a:gd name="connsiteX2" fmla="*/ 2511188 w 3651425"/>
              <a:gd name="connsiteY2" fmla="*/ 7345258 h 7345258"/>
              <a:gd name="connsiteX3" fmla="*/ 0 w 3651425"/>
              <a:gd name="connsiteY3" fmla="*/ 7195133 h 7345258"/>
              <a:gd name="connsiteX4" fmla="*/ 40943 w 3651425"/>
              <a:gd name="connsiteY4" fmla="*/ 2763 h 734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425" h="7345258">
                <a:moveTo>
                  <a:pt x="40943" y="2763"/>
                </a:moveTo>
                <a:lnTo>
                  <a:pt x="3651425" y="0"/>
                </a:lnTo>
                <a:lnTo>
                  <a:pt x="2511188" y="7345258"/>
                </a:lnTo>
                <a:lnTo>
                  <a:pt x="0" y="7195133"/>
                </a:lnTo>
                <a:lnTo>
                  <a:pt x="40943" y="27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11">
            <a:extLst>
              <a:ext uri="{FF2B5EF4-FFF2-40B4-BE49-F238E27FC236}">
                <a16:creationId xmlns:a16="http://schemas.microsoft.com/office/drawing/2014/main" id="{6607B0B9-F723-48E2-95AC-9103D8AD0E9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12192000" cy="1879600"/>
          </a:xfrm>
          <a:prstGeom prst="rect">
            <a:avLst/>
          </a:prstGeom>
        </p:spPr>
      </p:pic>
      <p:pic>
        <p:nvPicPr>
          <p:cNvPr id="12" name="Picture 11">
            <a:extLst>
              <a:ext uri="{FF2B5EF4-FFF2-40B4-BE49-F238E27FC236}">
                <a16:creationId xmlns:a16="http://schemas.microsoft.com/office/drawing/2014/main" id="{E4FD4211-14B7-4AE3-B0E9-5FFE04DE2E9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44380" y="6569607"/>
            <a:ext cx="12192000" cy="288393"/>
          </a:xfrm>
          <a:prstGeom prst="rect">
            <a:avLst/>
          </a:prstGeom>
        </p:spPr>
      </p:pic>
      <p:sp>
        <p:nvSpPr>
          <p:cNvPr id="13" name="Tekstvak 12">
            <a:extLst>
              <a:ext uri="{FF2B5EF4-FFF2-40B4-BE49-F238E27FC236}">
                <a16:creationId xmlns:a16="http://schemas.microsoft.com/office/drawing/2014/main" id="{DEB93649-A04E-444A-9054-2FCA73A8E43A}"/>
              </a:ext>
            </a:extLst>
          </p:cNvPr>
          <p:cNvSpPr txBox="1"/>
          <p:nvPr userDrawn="1"/>
        </p:nvSpPr>
        <p:spPr>
          <a:xfrm>
            <a:off x="334963" y="5852081"/>
            <a:ext cx="4828673" cy="369332"/>
          </a:xfrm>
          <a:prstGeom prst="rect">
            <a:avLst/>
          </a:prstGeom>
          <a:noFill/>
        </p:spPr>
        <p:txBody>
          <a:bodyPr wrap="square" rtlCol="0">
            <a:spAutoFit/>
          </a:bodyPr>
          <a:lstStyle/>
          <a:p>
            <a:r>
              <a:rPr lang="en-US" b="1">
                <a:solidFill>
                  <a:schemeClr val="bg1"/>
                </a:solidFill>
              </a:rPr>
              <a:t>pbl.nl</a:t>
            </a:r>
            <a:endParaRPr lang="nl-NL" b="1">
              <a:solidFill>
                <a:schemeClr val="bg1"/>
              </a:solidFill>
            </a:endParaRPr>
          </a:p>
        </p:txBody>
      </p:sp>
    </p:spTree>
    <p:extLst>
      <p:ext uri="{BB962C8B-B14F-4D97-AF65-F5344CB8AC3E}">
        <p14:creationId xmlns:p14="http://schemas.microsoft.com/office/powerpoint/2010/main" val="2408939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62C7F54C-CC2E-4C2C-85E1-D04844E85A6B}" type="datetime1">
              <a:rPr lang="nl-NL" smtClean="0"/>
              <a:t>20-5-2022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658175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87C2376B-B9CB-4D2E-A934-46B895B0EC04}" type="datetime1">
              <a:rPr lang="nl-NL" smtClean="0"/>
              <a:t>20-5-2022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5699034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20E0A84D-FB29-4407-9164-9F7B48369ADA}"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98242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D3F5EE55-3813-4BF3-BC14-B19E5E849F8E}"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55175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D210BAA4-0601-499A-8230-69920160F115}" type="datetime1">
              <a:rPr lang="nl-NL" smtClean="0"/>
              <a:t>20-5-2022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398826832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965710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8E211-CCA4-4038-9A33-8B329F03B6C0}" type="datetime1">
              <a:rPr lang="nl-NL" smtClean="0"/>
              <a:t>20-5-2022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19A71E-E473-4B74-AE74-F6774D63B1ED}" type="slidenum">
              <a:rPr lang="nl-NL" smtClean="0"/>
              <a:t>‹#›</a:t>
            </a:fld>
            <a:endParaRPr lang="nl-NL"/>
          </a:p>
        </p:txBody>
      </p:sp>
    </p:spTree>
    <p:extLst>
      <p:ext uri="{BB962C8B-B14F-4D97-AF65-F5344CB8AC3E}">
        <p14:creationId xmlns:p14="http://schemas.microsoft.com/office/powerpoint/2010/main" val="390515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2996486B-650A-4BF5-BB3F-36EEE9049843}" type="datetime1">
              <a:rPr lang="nl-NL" smtClean="0"/>
              <a:t>20-5-2022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EEA4F290-8381-48BA-BB8F-1464325DF228}" type="datetime1">
              <a:rPr lang="nl-NL" smtClean="0"/>
              <a:t>20-5-2022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20"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7FF99835-FAC6-4DA8-AB10-F054B9115FE5}" type="datetime1">
              <a:rPr lang="nl-NL" smtClean="0"/>
              <a:t>20-5-2022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Tree>
    <p:extLst>
      <p:ext uri="{BB962C8B-B14F-4D97-AF65-F5344CB8AC3E}">
        <p14:creationId xmlns:p14="http://schemas.microsoft.com/office/powerpoint/2010/main" val="146327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9"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fld id="{4FE19C86-8632-4BC4-B99A-884ABEC8E8E7}" type="datetime1">
              <a:rPr lang="nl-NL" smtClean="0"/>
              <a:t>20-5-2022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pic>
        <p:nvPicPr>
          <p:cNvPr id="22"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989930B4-1A9F-426D-B435-54ED86A44E45}" type="datetime1">
              <a:rPr lang="nl-NL" smtClean="0"/>
              <a:t>20-5-2022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6B73EC54-741A-42C6-9C8F-73317D4D7D53}" type="datetime1">
              <a:rPr lang="nl-NL" smtClean="0"/>
              <a:t>20-5-2022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75808E85-D7C9-4C72-A786-BE73C80E2264}"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3694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FB4570E7-5246-474C-828A-0B83254CDC51}" type="datetime1">
              <a:rPr lang="nl-NL" smtClean="0"/>
              <a:t>20-5-2022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688BA37E-66FB-49CD-8FC7-D84C9FDE125B}" type="datetime1">
              <a:rPr lang="nl-NL" smtClean="0"/>
              <a:t>20-5-2022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FAB8127A-C7B7-4EAE-BAFD-5990D9BAE747}" type="datetime1">
              <a:rPr lang="nl-NL" smtClean="0"/>
              <a:t>20-5-2022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870E39FB-535B-4DBC-A0C2-61B56DBBFAF7}" type="datetime1">
              <a:rPr lang="nl-NL" smtClean="0"/>
              <a:t>20-5-2022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7D24AE63-1C4D-4E05-B701-B7AF55238536}" type="datetime1">
              <a:rPr lang="nl-NL" smtClean="0"/>
              <a:t>20-5-2022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1195217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FDF7E75E-F2F1-4F0C-AADD-240B05A8F0D9}"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A573F778-766C-49F6-ACCF-43867F80261F}" type="datetime1">
              <a:rPr lang="nl-NL" smtClean="0"/>
              <a:t>20-5-2022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4D6E0E64-46FA-43F3-92FB-22BC43FFD788}" type="datetime1">
              <a:rPr lang="nl-NL" smtClean="0"/>
              <a:t>20-5-2022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13F91C23-2BAB-4572-97BB-F1AB592C7DE6}" type="datetime1">
              <a:rPr lang="nl-NL" smtClean="0"/>
              <a:t>20-5-2022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B1DCF329-8E97-41DE-A3B0-875F3A162300}" type="datetime1">
              <a:rPr lang="nl-NL" smtClean="0"/>
              <a:t>20-5-2022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162D46F3-CFD1-4FE7-A433-22F6F0D795C4}"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3B6E145C-05F5-498E-926B-3C5B438462F2}" type="datetime1">
              <a:rPr lang="nl-NL" smtClean="0"/>
              <a:t>20-5-2022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92C4592D-9CCA-40E0-9D97-69B4F16781F2}"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EC358735-FC57-4E11-A5F3-660333C03ED5}" type="datetime1">
              <a:rPr lang="nl-NL" smtClean="0"/>
              <a:t>20-5-2022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099C90F5-E0E7-4033-940A-19869EAB0586}" type="datetime1">
              <a:rPr lang="nl-NL" smtClean="0"/>
              <a:t>20-5-2022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4039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fld id="{1F4B673B-8617-4F74-8AFE-7EB0983C772F}" type="datetime1">
              <a:rPr lang="nl-NL" smtClean="0"/>
              <a:t>20-5-2022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spTree>
    <p:extLst>
      <p:ext uri="{BB962C8B-B14F-4D97-AF65-F5344CB8AC3E}">
        <p14:creationId xmlns:p14="http://schemas.microsoft.com/office/powerpoint/2010/main" val="25702522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9F066B60-5F55-42C9-992A-6CBC51E6D226}" type="datetime1">
              <a:rPr lang="nl-NL" smtClean="0"/>
              <a:t>20-5-2022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0C30C2FD-582B-4709-8DAB-C40BAEAE5855}" type="datetime1">
              <a:rPr lang="nl-NL" smtClean="0"/>
              <a:t>20-5-2022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6104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75773E85-D1DA-4224-BEE0-9E80376FCA50}" type="datetime1">
              <a:rPr lang="nl-NL" smtClean="0"/>
              <a:t>20-5-2022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5868FA95-91A5-403A-9381-8AAB7846ED76}" type="datetime1">
              <a:rPr lang="nl-NL" smtClean="0"/>
              <a:t>20-5-2022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EE110E5C-7D2A-405C-BF16-940E4A9637AF}" type="datetime1">
              <a:rPr lang="nl-NL" smtClean="0"/>
              <a:t>20-5-2022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38F32485-355A-4A69-838D-73EC2E6AB572}" type="datetime1">
              <a:rPr lang="nl-NL" smtClean="0"/>
              <a:t>20-5-2022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CCA9FF95-5E16-4B0D-89DC-FED5AF0C580B}" type="datetime1">
              <a:rPr lang="nl-NL" smtClean="0"/>
              <a:t>20-5-2022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AF080CF0-5D98-4550-A073-C8A614466C03}"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28009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C64BC183-1371-4990-B33C-8C8F9055D554}"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51332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7A313F57-BA2F-4220-9113-ADA6D0EA05F0}" type="datetime1">
              <a:rPr lang="nl-NL" smtClean="0"/>
              <a:t>20-5-2022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EF25A173-6476-47A6-8FAE-B903792633D9}" type="datetime1">
              <a:rPr lang="nl-NL" smtClean="0"/>
              <a:t>20-5-2022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376167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35963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2AE2B465-3294-47F0-809A-0B5DAD9AC22E}" type="datetime1">
              <a:rPr lang="nl-NL" smtClean="0"/>
              <a:t>20-5-2022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28274747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D4F9C20A-74FB-43B5-937A-D3D989E333C4}"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7775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image" Target="../media/image16.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image" Target="../media/image15.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3" y="0"/>
            <a:ext cx="12191988" cy="1066799"/>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CF780FE9-0C99-443A-BEFA-DC873BDAFFAA}" type="datetime1">
              <a:rPr lang="nl-NL" smtClean="0"/>
              <a:t>20-5-2022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5738475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78"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ECCB6CB-7C29-49E1-90CD-F57B34614DB5}"/>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74FDA982-36E0-45B7-B804-29F452C27155}" type="datetime1">
              <a:rPr lang="nl-NL" smtClean="0"/>
              <a:t>20-5-2022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pic>
        <p:nvPicPr>
          <p:cNvPr id="9" name="Afbeelding 11"/>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18" r:id="rId22"/>
    <p:sldLayoutId id="2147483717" r:id="rId23"/>
    <p:sldLayoutId id="2147483714" r:id="rId24"/>
    <p:sldLayoutId id="2147483713" r:id="rId25"/>
    <p:sldLayoutId id="2147483716" r:id="rId26"/>
    <p:sldLayoutId id="2147483715" r:id="rId27"/>
    <p:sldLayoutId id="2147483702" r:id="rId28"/>
    <p:sldLayoutId id="2147483721" r:id="rId29"/>
    <p:sldLayoutId id="2147483700" r:id="rId30"/>
    <p:sldLayoutId id="2147483692" r:id="rId31"/>
    <p:sldLayoutId id="2147483722" r:id="rId32"/>
    <p:sldLayoutId id="2147483723" r:id="rId33"/>
    <p:sldLayoutId id="2147483740" r:id="rId34"/>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220.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220.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25.png"/><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8.xml"/><Relationship Id="rId1" Type="http://schemas.openxmlformats.org/officeDocument/2006/relationships/themeOverride" Target="../theme/themeOverride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Background image showing a hand holding a seedling.">
            <a:extLst>
              <a:ext uri="{FF2B5EF4-FFF2-40B4-BE49-F238E27FC236}">
                <a16:creationId xmlns:a16="http://schemas.microsoft.com/office/drawing/2014/main" id="{E282F45C-AC1F-47C5-B4CE-01ECD2F6E0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DDD07ABE-BDEA-4F2A-BA1F-DB63C750E7F8}"/>
              </a:ext>
            </a:extLst>
          </p:cNvPr>
          <p:cNvSpPr>
            <a:spLocks noGrp="1"/>
          </p:cNvSpPr>
          <p:nvPr>
            <p:ph type="title"/>
          </p:nvPr>
        </p:nvSpPr>
        <p:spPr>
          <a:xfrm>
            <a:off x="2938584" y="1052513"/>
            <a:ext cx="8620003" cy="948047"/>
          </a:xfrm>
        </p:spPr>
        <p:txBody>
          <a:bodyPr>
            <a:noAutofit/>
          </a:bodyPr>
          <a:lstStyle/>
          <a:p>
            <a:r>
              <a:rPr lang="en-US" dirty="0"/>
              <a:t>What is the potential of land restoration for delivering multiple benefits?</a:t>
            </a:r>
            <a:endParaRPr lang="nl-NL" dirty="0"/>
          </a:p>
        </p:txBody>
      </p:sp>
    </p:spTree>
    <p:extLst>
      <p:ext uri="{BB962C8B-B14F-4D97-AF65-F5344CB8AC3E}">
        <p14:creationId xmlns:p14="http://schemas.microsoft.com/office/powerpoint/2010/main" val="2031278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ep 26">
            <a:extLst>
              <a:ext uri="{FF2B5EF4-FFF2-40B4-BE49-F238E27FC236}">
                <a16:creationId xmlns:a16="http://schemas.microsoft.com/office/drawing/2014/main" id="{28A0284E-0ABF-457F-BC33-57B85F5FCF84}"/>
              </a:ext>
            </a:extLst>
          </p:cNvPr>
          <p:cNvGrpSpPr/>
          <p:nvPr/>
        </p:nvGrpSpPr>
        <p:grpSpPr>
          <a:xfrm>
            <a:off x="4267200" y="2000560"/>
            <a:ext cx="3216679" cy="1848629"/>
            <a:chOff x="4267200" y="2000560"/>
            <a:chExt cx="3216679" cy="1848629"/>
          </a:xfrm>
        </p:grpSpPr>
        <p:sp>
          <p:nvSpPr>
            <p:cNvPr id="25" name="Rechthoek 24">
              <a:extLst>
                <a:ext uri="{FF2B5EF4-FFF2-40B4-BE49-F238E27FC236}">
                  <a16:creationId xmlns:a16="http://schemas.microsoft.com/office/drawing/2014/main" id="{42936B59-2CF3-4042-8FEE-66B879688D70}"/>
                </a:ext>
              </a:extLst>
            </p:cNvPr>
            <p:cNvSpPr/>
            <p:nvPr/>
          </p:nvSpPr>
          <p:spPr>
            <a:xfrm>
              <a:off x="4267200" y="2000560"/>
              <a:ext cx="3216679" cy="18486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AB6E50E7-0684-486B-9F47-11F14E705CFA}"/>
                </a:ext>
              </a:extLst>
            </p:cNvPr>
            <p:cNvSpPr txBox="1"/>
            <p:nvPr/>
          </p:nvSpPr>
          <p:spPr>
            <a:xfrm>
              <a:off x="4606471" y="2052231"/>
              <a:ext cx="2538136" cy="369332"/>
            </a:xfrm>
            <a:prstGeom prst="rect">
              <a:avLst/>
            </a:prstGeom>
            <a:noFill/>
          </p:spPr>
          <p:txBody>
            <a:bodyPr wrap="square" rtlCol="0">
              <a:spAutoFit/>
            </a:bodyPr>
            <a:lstStyle/>
            <a:p>
              <a:pPr algn="ctr"/>
              <a:r>
                <a:rPr lang="en-US" b="1"/>
                <a:t>This presentation</a:t>
              </a:r>
              <a:endParaRPr lang="nl-NL" b="1"/>
            </a:p>
          </p:txBody>
        </p:sp>
      </p:grpSp>
      <p:pic>
        <p:nvPicPr>
          <p:cNvPr id="12" name="Tijdelijke aanduiding voor inhoud 11" descr="Afbeelding met tekst&#10;&#10;Automatisch gegenereerde beschrijving">
            <a:extLst>
              <a:ext uri="{FF2B5EF4-FFF2-40B4-BE49-F238E27FC236}">
                <a16:creationId xmlns:a16="http://schemas.microsoft.com/office/drawing/2014/main" id="{32BCA1CB-9BAB-4769-9523-83E9AE8DC1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0421" y="2473235"/>
            <a:ext cx="3080215" cy="1274571"/>
          </a:xfrm>
        </p:spPr>
      </p:pic>
      <p:sp>
        <p:nvSpPr>
          <p:cNvPr id="9" name="Titel 8">
            <a:extLst>
              <a:ext uri="{FF2B5EF4-FFF2-40B4-BE49-F238E27FC236}">
                <a16:creationId xmlns:a16="http://schemas.microsoft.com/office/drawing/2014/main" id="{19EDEBE4-AE57-4FBD-B28B-54E01547052D}"/>
              </a:ext>
            </a:extLst>
          </p:cNvPr>
          <p:cNvSpPr>
            <a:spLocks noGrp="1"/>
          </p:cNvSpPr>
          <p:nvPr>
            <p:ph type="title"/>
          </p:nvPr>
        </p:nvSpPr>
        <p:spPr/>
        <p:txBody>
          <a:bodyPr/>
          <a:lstStyle/>
          <a:p>
            <a:r>
              <a:rPr lang="en-US"/>
              <a:t>More stories at pbl.nl/ig22</a:t>
            </a:r>
            <a:endParaRPr lang="nl-NL"/>
          </a:p>
        </p:txBody>
      </p:sp>
      <p:pic>
        <p:nvPicPr>
          <p:cNvPr id="14" name="Afbeelding 13" descr="Afbeelding met tekst&#10;&#10;Automatisch gegenereerde beschrijving">
            <a:extLst>
              <a:ext uri="{FF2B5EF4-FFF2-40B4-BE49-F238E27FC236}">
                <a16:creationId xmlns:a16="http://schemas.microsoft.com/office/drawing/2014/main" id="{59F3B8C0-6EBC-4A80-A651-BA7450006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906" y="4077281"/>
            <a:ext cx="3080216" cy="1274571"/>
          </a:xfrm>
          <a:prstGeom prst="rect">
            <a:avLst/>
          </a:prstGeom>
        </p:spPr>
      </p:pic>
      <p:pic>
        <p:nvPicPr>
          <p:cNvPr id="16" name="Afbeelding 15" descr="Afbeelding met tekst&#10;&#10;Automatisch gegenereerde beschrijving">
            <a:extLst>
              <a:ext uri="{FF2B5EF4-FFF2-40B4-BE49-F238E27FC236}">
                <a16:creationId xmlns:a16="http://schemas.microsoft.com/office/drawing/2014/main" id="{36660A9E-6B59-41A1-B72A-EFBD3FD175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3663" y="4077284"/>
            <a:ext cx="3080216" cy="1274571"/>
          </a:xfrm>
          <a:prstGeom prst="rect">
            <a:avLst/>
          </a:prstGeom>
        </p:spPr>
      </p:pic>
      <p:pic>
        <p:nvPicPr>
          <p:cNvPr id="18" name="Afbeelding 17" descr="Afbeelding met tekst&#10;&#10;Automatisch gegenereerde beschrijving">
            <a:extLst>
              <a:ext uri="{FF2B5EF4-FFF2-40B4-BE49-F238E27FC236}">
                <a16:creationId xmlns:a16="http://schemas.microsoft.com/office/drawing/2014/main" id="{D5460097-5AD9-4B1F-934B-2C68D3487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420" y="4077284"/>
            <a:ext cx="3080216" cy="1274571"/>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B00879DB-F006-4F1E-B123-EF4047D112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906" y="2473235"/>
            <a:ext cx="3080216" cy="1274571"/>
          </a:xfrm>
          <a:prstGeom prst="rect">
            <a:avLst/>
          </a:prstGeom>
        </p:spPr>
      </p:pic>
      <p:pic>
        <p:nvPicPr>
          <p:cNvPr id="15" name="Afbeelding 2" descr="Afbeelding met tekst&#10;&#10;Automatisch gegenereerde beschrijving">
            <a:extLst>
              <a:ext uri="{FF2B5EF4-FFF2-40B4-BE49-F238E27FC236}">
                <a16:creationId xmlns:a16="http://schemas.microsoft.com/office/drawing/2014/main" id="{07AC57CD-D5E0-4805-696C-7EDC72053B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3663" y="2473235"/>
            <a:ext cx="3080216" cy="1274572"/>
          </a:xfrm>
          <a:prstGeom prst="rect">
            <a:avLst/>
          </a:prstGeom>
        </p:spPr>
      </p:pic>
    </p:spTree>
    <p:extLst>
      <p:ext uri="{BB962C8B-B14F-4D97-AF65-F5344CB8AC3E}">
        <p14:creationId xmlns:p14="http://schemas.microsoft.com/office/powerpoint/2010/main" val="211543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Image showing a five-sectioned landscape in the centre (sections: Mountains; Forest; Drylands; Coasts, wetlands and rivers; and Plateaus and plains). Linked to this landscape are balloons listing various measures (Agroforestry; Forest plantation; Assisted natural regeneration; Organic amendments; Grazing management; Grassland improvement; Conservation agriculture; Cross-slope barriers).">
            <a:extLst>
              <a:ext uri="{FF2B5EF4-FFF2-40B4-BE49-F238E27FC236}">
                <a16:creationId xmlns:a16="http://schemas.microsoft.com/office/drawing/2014/main" id="{B2A2E7ED-30DF-49FD-9D53-1DCBF7B27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Titel 2">
            <a:extLst>
              <a:ext uri="{FF2B5EF4-FFF2-40B4-BE49-F238E27FC236}">
                <a16:creationId xmlns:a16="http://schemas.microsoft.com/office/drawing/2014/main" id="{B380A859-ED87-4774-850F-CE88EC733F04}"/>
              </a:ext>
            </a:extLst>
          </p:cNvPr>
          <p:cNvSpPr>
            <a:spLocks noGrp="1"/>
          </p:cNvSpPr>
          <p:nvPr>
            <p:ph type="title"/>
          </p:nvPr>
        </p:nvSpPr>
        <p:spPr/>
        <p:txBody>
          <a:bodyPr>
            <a:normAutofit/>
          </a:bodyPr>
          <a:lstStyle/>
          <a:p>
            <a:r>
              <a:rPr lang="en-US" dirty="0"/>
              <a:t>Land restoration: Possible measures</a:t>
            </a:r>
            <a:endParaRPr lang="nl-NL" dirty="0"/>
          </a:p>
        </p:txBody>
      </p:sp>
    </p:spTree>
    <p:extLst>
      <p:ext uri="{BB962C8B-B14F-4D97-AF65-F5344CB8AC3E}">
        <p14:creationId xmlns:p14="http://schemas.microsoft.com/office/powerpoint/2010/main" val="4733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Image showing a five-sectioned landscape in the centre (sections: Mountains; Forest; Drylands; Coasts, wetlands and rivers; and Plateaus and plains). Linked to this landscape are balloons listing various measures (Agroforestry; Forest plantation; Assisted natural regeneration; Organic amendments; Grazing management; Grassland improvement; Conservation agriculture; Cross-slope barriers).">
            <a:extLst>
              <a:ext uri="{FF2B5EF4-FFF2-40B4-BE49-F238E27FC236}">
                <a16:creationId xmlns:a16="http://schemas.microsoft.com/office/drawing/2014/main" id="{F7F1157D-EE5F-4C92-88C8-26F633204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Titel 2">
            <a:extLst>
              <a:ext uri="{FF2B5EF4-FFF2-40B4-BE49-F238E27FC236}">
                <a16:creationId xmlns:a16="http://schemas.microsoft.com/office/drawing/2014/main" id="{B380A859-ED87-4774-850F-CE88EC733F04}"/>
              </a:ext>
            </a:extLst>
          </p:cNvPr>
          <p:cNvSpPr>
            <a:spLocks noGrp="1"/>
          </p:cNvSpPr>
          <p:nvPr>
            <p:ph type="title"/>
          </p:nvPr>
        </p:nvSpPr>
        <p:spPr/>
        <p:txBody>
          <a:bodyPr>
            <a:normAutofit/>
          </a:bodyPr>
          <a:lstStyle/>
          <a:p>
            <a:r>
              <a:rPr lang="en-US" dirty="0"/>
              <a:t>Land restoration benefits multiple SDGs</a:t>
            </a:r>
            <a:endParaRPr lang="nl-NL" dirty="0"/>
          </a:p>
        </p:txBody>
      </p:sp>
    </p:spTree>
    <p:extLst>
      <p:ext uri="{BB962C8B-B14F-4D97-AF65-F5344CB8AC3E}">
        <p14:creationId xmlns:p14="http://schemas.microsoft.com/office/powerpoint/2010/main" val="160205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Image shows a small globe with six bars extending from it. The bars indicate benefits for crop yield (SDG 2), Improved water regulation (SDG 6, 15), Carbon storage (SDG 13), Remaining natural land (SDG 15), Soil organic carbon (SDG 2, 13), and Biodiversity (SDG 15). A longer bar indicates a larger effect of restoration compared to the baseline, by 2050, with a dotted circle showing a +5% difference.">
            <a:extLst>
              <a:ext uri="{FF2B5EF4-FFF2-40B4-BE49-F238E27FC236}">
                <a16:creationId xmlns:a16="http://schemas.microsoft.com/office/drawing/2014/main" id="{B8280695-85C7-454A-965F-C7FC5DEE38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11" y="1525"/>
            <a:ext cx="12186577" cy="6854950"/>
          </a:xfrm>
          <a:prstGeom prst="rect">
            <a:avLst/>
          </a:prstGeom>
        </p:spPr>
      </p:pic>
      <p:sp>
        <p:nvSpPr>
          <p:cNvPr id="3" name="Titel 2">
            <a:extLst>
              <a:ext uri="{FF2B5EF4-FFF2-40B4-BE49-F238E27FC236}">
                <a16:creationId xmlns:a16="http://schemas.microsoft.com/office/drawing/2014/main" id="{8184FD5C-D33C-48BC-B259-EDB6F2DBE2D9}"/>
              </a:ext>
            </a:extLst>
          </p:cNvPr>
          <p:cNvSpPr>
            <a:spLocks noGrp="1"/>
          </p:cNvSpPr>
          <p:nvPr>
            <p:ph type="title"/>
          </p:nvPr>
        </p:nvSpPr>
        <p:spPr/>
        <p:txBody>
          <a:bodyPr>
            <a:normAutofit/>
          </a:bodyPr>
          <a:lstStyle/>
          <a:p>
            <a:r>
              <a:rPr lang="en-US" dirty="0"/>
              <a:t>Potential benefits of land restoration</a:t>
            </a:r>
            <a:endParaRPr lang="nl-NL" dirty="0"/>
          </a:p>
        </p:txBody>
      </p:sp>
      <mc:AlternateContent xmlns:mc="http://schemas.openxmlformats.org/markup-compatibility/2006" xmlns:p14="http://schemas.microsoft.com/office/powerpoint/2010/main">
        <mc:Choice Requires="p14">
          <p:contentPart p14:bwMode="auto" r:id="rId4">
            <p14:nvContentPartPr>
              <p14:cNvPr id="80" name="Inkt 79">
                <a:extLst>
                  <a:ext uri="{FF2B5EF4-FFF2-40B4-BE49-F238E27FC236}">
                    <a16:creationId xmlns:a16="http://schemas.microsoft.com/office/drawing/2014/main" id="{8A11B479-A320-451A-ABEF-F3757529A7BF}"/>
                  </a:ext>
                </a:extLst>
              </p14:cNvPr>
              <p14:cNvContentPartPr/>
              <p14:nvPr/>
            </p14:nvContentPartPr>
            <p14:xfrm>
              <a:off x="1523696" y="4046711"/>
              <a:ext cx="2880" cy="2880"/>
            </p14:xfrm>
          </p:contentPart>
        </mc:Choice>
        <mc:Fallback xmlns="">
          <p:pic>
            <p:nvPicPr>
              <p:cNvPr id="80" name="Inkt 79">
                <a:extLst>
                  <a:ext uri="{FF2B5EF4-FFF2-40B4-BE49-F238E27FC236}">
                    <a16:creationId xmlns:a16="http://schemas.microsoft.com/office/drawing/2014/main" id="{8A11B479-A320-451A-ABEF-F3757529A7BF}"/>
                  </a:ext>
                </a:extLst>
              </p:cNvPr>
              <p:cNvPicPr/>
              <p:nvPr/>
            </p:nvPicPr>
            <p:blipFill>
              <a:blip r:embed="rId5"/>
              <a:stretch>
                <a:fillRect/>
              </a:stretch>
            </p:blipFill>
            <p:spPr>
              <a:xfrm>
                <a:off x="1514696" y="4037711"/>
                <a:ext cx="20520" cy="20520"/>
              </a:xfrm>
              <a:prstGeom prst="rect">
                <a:avLst/>
              </a:prstGeom>
            </p:spPr>
          </p:pic>
        </mc:Fallback>
      </mc:AlternateContent>
    </p:spTree>
    <p:extLst>
      <p:ext uri="{BB962C8B-B14F-4D97-AF65-F5344CB8AC3E}">
        <p14:creationId xmlns:p14="http://schemas.microsoft.com/office/powerpoint/2010/main" val="84375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he image shows 12 such globes for different world regions, each with six bars extending, to illustrate the potential benefits of land restoration.">
            <a:extLst>
              <a:ext uri="{FF2B5EF4-FFF2-40B4-BE49-F238E27FC236}">
                <a16:creationId xmlns:a16="http://schemas.microsoft.com/office/drawing/2014/main" id="{B8280695-85C7-454A-965F-C7FC5DEE38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585" y="1192"/>
            <a:ext cx="12182828" cy="6855616"/>
          </a:xfrm>
          <a:prstGeom prst="rect">
            <a:avLst/>
          </a:prstGeom>
        </p:spPr>
      </p:pic>
      <p:sp>
        <p:nvSpPr>
          <p:cNvPr id="3" name="Titel 2">
            <a:extLst>
              <a:ext uri="{FF2B5EF4-FFF2-40B4-BE49-F238E27FC236}">
                <a16:creationId xmlns:a16="http://schemas.microsoft.com/office/drawing/2014/main" id="{8184FD5C-D33C-48BC-B259-EDB6F2DBE2D9}"/>
              </a:ext>
            </a:extLst>
          </p:cNvPr>
          <p:cNvSpPr>
            <a:spLocks noGrp="1"/>
          </p:cNvSpPr>
          <p:nvPr>
            <p:ph type="title"/>
          </p:nvPr>
        </p:nvSpPr>
        <p:spPr/>
        <p:txBody>
          <a:bodyPr>
            <a:normAutofit/>
          </a:bodyPr>
          <a:lstStyle/>
          <a:p>
            <a:r>
              <a:rPr lang="en-US" dirty="0"/>
              <a:t>Potential benefits of land restoration</a:t>
            </a:r>
            <a:endParaRPr lang="nl-NL" dirty="0"/>
          </a:p>
        </p:txBody>
      </p:sp>
      <mc:AlternateContent xmlns:mc="http://schemas.openxmlformats.org/markup-compatibility/2006" xmlns:p14="http://schemas.microsoft.com/office/powerpoint/2010/main">
        <mc:Choice Requires="p14">
          <p:contentPart p14:bwMode="auto" r:id="rId4">
            <p14:nvContentPartPr>
              <p14:cNvPr id="80" name="Inkt 79">
                <a:extLst>
                  <a:ext uri="{FF2B5EF4-FFF2-40B4-BE49-F238E27FC236}">
                    <a16:creationId xmlns:a16="http://schemas.microsoft.com/office/drawing/2014/main" id="{8A11B479-A320-451A-ABEF-F3757529A7BF}"/>
                  </a:ext>
                </a:extLst>
              </p14:cNvPr>
              <p14:cNvContentPartPr/>
              <p14:nvPr/>
            </p14:nvContentPartPr>
            <p14:xfrm>
              <a:off x="1523696" y="4046711"/>
              <a:ext cx="2880" cy="2880"/>
            </p14:xfrm>
          </p:contentPart>
        </mc:Choice>
        <mc:Fallback xmlns="">
          <p:pic>
            <p:nvPicPr>
              <p:cNvPr id="80" name="Inkt 79">
                <a:extLst>
                  <a:ext uri="{FF2B5EF4-FFF2-40B4-BE49-F238E27FC236}">
                    <a16:creationId xmlns:a16="http://schemas.microsoft.com/office/drawing/2014/main" id="{8A11B479-A320-451A-ABEF-F3757529A7BF}"/>
                  </a:ext>
                </a:extLst>
              </p:cNvPr>
              <p:cNvPicPr/>
              <p:nvPr/>
            </p:nvPicPr>
            <p:blipFill>
              <a:blip r:embed="rId5"/>
              <a:stretch>
                <a:fillRect/>
              </a:stretch>
            </p:blipFill>
            <p:spPr>
              <a:xfrm>
                <a:off x="1514696" y="4037711"/>
                <a:ext cx="20520" cy="20520"/>
              </a:xfrm>
              <a:prstGeom prst="rect">
                <a:avLst/>
              </a:prstGeom>
            </p:spPr>
          </p:pic>
        </mc:Fallback>
      </mc:AlternateContent>
    </p:spTree>
    <p:extLst>
      <p:ext uri="{BB962C8B-B14F-4D97-AF65-F5344CB8AC3E}">
        <p14:creationId xmlns:p14="http://schemas.microsoft.com/office/powerpoint/2010/main" val="169151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Image showing the size of existing commitments relative to the restoration potential and total land area of 12 different world regions.">
            <a:extLst>
              <a:ext uri="{FF2B5EF4-FFF2-40B4-BE49-F238E27FC236}">
                <a16:creationId xmlns:a16="http://schemas.microsoft.com/office/drawing/2014/main" id="{B8280695-85C7-454A-965F-C7FC5DEE38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947" y="1096"/>
            <a:ext cx="12188102" cy="6855808"/>
          </a:xfrm>
          <a:prstGeom prst="rect">
            <a:avLst/>
          </a:prstGeom>
        </p:spPr>
      </p:pic>
      <p:sp>
        <p:nvSpPr>
          <p:cNvPr id="3" name="Titel 2">
            <a:extLst>
              <a:ext uri="{FF2B5EF4-FFF2-40B4-BE49-F238E27FC236}">
                <a16:creationId xmlns:a16="http://schemas.microsoft.com/office/drawing/2014/main" id="{8184FD5C-D33C-48BC-B259-EDB6F2DBE2D9}"/>
              </a:ext>
            </a:extLst>
          </p:cNvPr>
          <p:cNvSpPr>
            <a:spLocks noGrp="1"/>
          </p:cNvSpPr>
          <p:nvPr>
            <p:ph type="title"/>
          </p:nvPr>
        </p:nvSpPr>
        <p:spPr/>
        <p:txBody>
          <a:bodyPr>
            <a:normAutofit/>
          </a:bodyPr>
          <a:lstStyle/>
          <a:p>
            <a:r>
              <a:rPr lang="en-US" dirty="0"/>
              <a:t>Restoration commitments and scenarios</a:t>
            </a:r>
            <a:endParaRPr lang="nl-NL" dirty="0"/>
          </a:p>
        </p:txBody>
      </p:sp>
      <mc:AlternateContent xmlns:mc="http://schemas.openxmlformats.org/markup-compatibility/2006" xmlns:p14="http://schemas.microsoft.com/office/powerpoint/2010/main">
        <mc:Choice Requires="p14">
          <p:contentPart p14:bwMode="auto" r:id="rId4">
            <p14:nvContentPartPr>
              <p14:cNvPr id="73" name="Inkt 72">
                <a:extLst>
                  <a:ext uri="{FF2B5EF4-FFF2-40B4-BE49-F238E27FC236}">
                    <a16:creationId xmlns:a16="http://schemas.microsoft.com/office/drawing/2014/main" id="{6B0C0100-56AB-4724-B6B6-3CD96A524DAC}"/>
                  </a:ext>
                </a:extLst>
              </p14:cNvPr>
              <p14:cNvContentPartPr/>
              <p14:nvPr/>
            </p14:nvContentPartPr>
            <p14:xfrm>
              <a:off x="12532929" y="6411489"/>
              <a:ext cx="360" cy="360"/>
            </p14:xfrm>
          </p:contentPart>
        </mc:Choice>
        <mc:Fallback xmlns="">
          <p:pic>
            <p:nvPicPr>
              <p:cNvPr id="73" name="Inkt 72">
                <a:extLst>
                  <a:ext uri="{FF2B5EF4-FFF2-40B4-BE49-F238E27FC236}">
                    <a16:creationId xmlns:a16="http://schemas.microsoft.com/office/drawing/2014/main" id="{6B0C0100-56AB-4724-B6B6-3CD96A524DAC}"/>
                  </a:ext>
                </a:extLst>
              </p:cNvPr>
              <p:cNvPicPr/>
              <p:nvPr/>
            </p:nvPicPr>
            <p:blipFill>
              <a:blip r:embed="rId5"/>
              <a:stretch>
                <a:fillRect/>
              </a:stretch>
            </p:blipFill>
            <p:spPr>
              <a:xfrm>
                <a:off x="12523929" y="6402489"/>
                <a:ext cx="18000" cy="18000"/>
              </a:xfrm>
              <a:prstGeom prst="rect">
                <a:avLst/>
              </a:prstGeom>
            </p:spPr>
          </p:pic>
        </mc:Fallback>
      </mc:AlternateContent>
    </p:spTree>
    <p:extLst>
      <p:ext uri="{BB962C8B-B14F-4D97-AF65-F5344CB8AC3E}">
        <p14:creationId xmlns:p14="http://schemas.microsoft.com/office/powerpoint/2010/main" val="306698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Image showing a five-sectioned landscape, with arrows pointing out to different actors scattered around it (Private sector, Farmers, NGOs, Indigenous groups, Government).">
            <a:extLst>
              <a:ext uri="{FF2B5EF4-FFF2-40B4-BE49-F238E27FC236}">
                <a16:creationId xmlns:a16="http://schemas.microsoft.com/office/drawing/2014/main" id="{779CE41B-E042-435F-995D-8039F2F0E0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B380A859-ED87-4774-850F-CE88EC733F04}"/>
              </a:ext>
            </a:extLst>
          </p:cNvPr>
          <p:cNvSpPr>
            <a:spLocks noGrp="1"/>
          </p:cNvSpPr>
          <p:nvPr>
            <p:ph type="title"/>
          </p:nvPr>
        </p:nvSpPr>
        <p:spPr/>
        <p:txBody>
          <a:bodyPr>
            <a:normAutofit/>
          </a:bodyPr>
          <a:lstStyle/>
          <a:p>
            <a:r>
              <a:rPr lang="nl-NL" dirty="0"/>
              <a:t>Multiple but </a:t>
            </a:r>
            <a:r>
              <a:rPr lang="nl-NL" dirty="0" err="1"/>
              <a:t>fragmented</a:t>
            </a:r>
            <a:r>
              <a:rPr lang="nl-NL" dirty="0"/>
              <a:t> benefits</a:t>
            </a:r>
          </a:p>
        </p:txBody>
      </p:sp>
    </p:spTree>
    <p:extLst>
      <p:ext uri="{BB962C8B-B14F-4D97-AF65-F5344CB8AC3E}">
        <p14:creationId xmlns:p14="http://schemas.microsoft.com/office/powerpoint/2010/main" val="418153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Tijdelijke aanduiding voor inhoud 6" descr="Image shows arrows from actors pointing inward to a table with seats.">
            <a:extLst>
              <a:ext uri="{FF2B5EF4-FFF2-40B4-BE49-F238E27FC236}">
                <a16:creationId xmlns:a16="http://schemas.microsoft.com/office/drawing/2014/main" id="{D9719CC4-A678-4144-BA57-74C8AA7A13C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292"/>
            <a:ext cx="12196074" cy="6860292"/>
          </a:xfrm>
        </p:spPr>
      </p:pic>
      <p:sp>
        <p:nvSpPr>
          <p:cNvPr id="3" name="Titel 2">
            <a:extLst>
              <a:ext uri="{FF2B5EF4-FFF2-40B4-BE49-F238E27FC236}">
                <a16:creationId xmlns:a16="http://schemas.microsoft.com/office/drawing/2014/main" id="{B380A859-ED87-4774-850F-CE88EC733F04}"/>
              </a:ext>
            </a:extLst>
          </p:cNvPr>
          <p:cNvSpPr>
            <a:spLocks noGrp="1"/>
          </p:cNvSpPr>
          <p:nvPr>
            <p:ph type="title"/>
          </p:nvPr>
        </p:nvSpPr>
        <p:spPr/>
        <p:txBody>
          <a:bodyPr>
            <a:normAutofit/>
          </a:bodyPr>
          <a:lstStyle/>
          <a:p>
            <a:r>
              <a:rPr lang="nl-NL" err="1"/>
              <a:t>Combining</a:t>
            </a:r>
            <a:r>
              <a:rPr lang="nl-NL"/>
              <a:t> </a:t>
            </a:r>
            <a:r>
              <a:rPr lang="nl-NL" err="1"/>
              <a:t>fragmented</a:t>
            </a:r>
            <a:r>
              <a:rPr lang="nl-NL"/>
              <a:t> benefits</a:t>
            </a:r>
          </a:p>
        </p:txBody>
      </p:sp>
    </p:spTree>
    <p:extLst>
      <p:ext uri="{BB962C8B-B14F-4D97-AF65-F5344CB8AC3E}">
        <p14:creationId xmlns:p14="http://schemas.microsoft.com/office/powerpoint/2010/main" val="285443228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Image shows arrows from actors pointing inward to a table with seats, overlayed with a four-piece puzzle.">
            <a:extLst>
              <a:ext uri="{FF2B5EF4-FFF2-40B4-BE49-F238E27FC236}">
                <a16:creationId xmlns:a16="http://schemas.microsoft.com/office/drawing/2014/main" id="{4FE2EC45-795F-4F2A-A354-2A0608C993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1999" cy="6858000"/>
          </a:xfrm>
        </p:spPr>
      </p:pic>
      <p:sp>
        <p:nvSpPr>
          <p:cNvPr id="3" name="Titel 2">
            <a:extLst>
              <a:ext uri="{FF2B5EF4-FFF2-40B4-BE49-F238E27FC236}">
                <a16:creationId xmlns:a16="http://schemas.microsoft.com/office/drawing/2014/main" id="{B380A859-ED87-4774-850F-CE88EC733F04}"/>
              </a:ext>
            </a:extLst>
          </p:cNvPr>
          <p:cNvSpPr>
            <a:spLocks noGrp="1"/>
          </p:cNvSpPr>
          <p:nvPr>
            <p:ph type="title"/>
          </p:nvPr>
        </p:nvSpPr>
        <p:spPr/>
        <p:txBody>
          <a:bodyPr>
            <a:normAutofit/>
          </a:bodyPr>
          <a:lstStyle/>
          <a:p>
            <a:r>
              <a:rPr lang="nl-NL" err="1"/>
              <a:t>Combining</a:t>
            </a:r>
            <a:r>
              <a:rPr lang="nl-NL"/>
              <a:t> </a:t>
            </a:r>
            <a:r>
              <a:rPr lang="nl-NL" err="1"/>
              <a:t>fragmented</a:t>
            </a:r>
            <a:r>
              <a:rPr lang="nl-NL"/>
              <a:t> benefits</a:t>
            </a:r>
          </a:p>
        </p:txBody>
      </p:sp>
    </p:spTree>
    <p:extLst>
      <p:ext uri="{BB962C8B-B14F-4D97-AF65-F5344CB8AC3E}">
        <p14:creationId xmlns:p14="http://schemas.microsoft.com/office/powerpoint/2010/main" val="2265466674"/>
      </p:ext>
    </p:extLst>
  </p:cSld>
  <p:clrMapOvr>
    <a:masterClrMapping/>
  </p:clrMapOvr>
</p:sld>
</file>

<file path=ppt/theme/theme1.xml><?xml version="1.0" encoding="utf-8"?>
<a:theme xmlns:a="http://schemas.openxmlformats.org/drawingml/2006/main" name="1_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777C00">
            <a:alpha val="69804"/>
          </a:srgbClr>
        </a:solidFill>
      </a:spPr>
      <a:bodyPr wrap="square" rtlCol="0">
        <a:spAutoFit/>
      </a:bodyPr>
      <a:lstStyle>
        <a:defPPr algn="ctr">
          <a:defRPr sz="2800" b="1" dirty="0">
            <a:solidFill>
              <a:schemeClr val="bg1"/>
            </a:solidFill>
          </a:defRPr>
        </a:defPPr>
      </a:lstStyle>
    </a:txDef>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2.xml><?xml version="1.0" encoding="utf-8"?>
<a:theme xmlns:a="http://schemas.openxmlformats.org/drawingml/2006/main" name="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AC3377937C134DA3A19870DC95E4C5" ma:contentTypeVersion="14" ma:contentTypeDescription="Een nieuw document maken." ma:contentTypeScope="" ma:versionID="7160a1792d2786c1d73fd86adcc090ca">
  <xsd:schema xmlns:xsd="http://www.w3.org/2001/XMLSchema" xmlns:xs="http://www.w3.org/2001/XMLSchema" xmlns:p="http://schemas.microsoft.com/office/2006/metadata/properties" xmlns:ns3="95845cc2-24d4-427a-8704-24a3ccc50587" xmlns:ns4="371007a9-ca38-4027-a0df-bdab742057c4" targetNamespace="http://schemas.microsoft.com/office/2006/metadata/properties" ma:root="true" ma:fieldsID="99163bc5c6e3ed441da58e936fe14801" ns3:_="" ns4:_="">
    <xsd:import namespace="95845cc2-24d4-427a-8704-24a3ccc50587"/>
    <xsd:import namespace="371007a9-ca38-4027-a0df-bdab742057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845cc2-24d4-427a-8704-24a3ccc5058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1007a9-ca38-4027-a0df-bdab742057c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EAED4D-1311-40C1-96DE-D1A2D01AD7A3}">
  <ds:schemaRef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371007a9-ca38-4027-a0df-bdab742057c4"/>
    <ds:schemaRef ds:uri="95845cc2-24d4-427a-8704-24a3ccc50587"/>
    <ds:schemaRef ds:uri="http://www.w3.org/XML/1998/namespace"/>
  </ds:schemaRefs>
</ds:datastoreItem>
</file>

<file path=customXml/itemProps2.xml><?xml version="1.0" encoding="utf-8"?>
<ds:datastoreItem xmlns:ds="http://schemas.openxmlformats.org/officeDocument/2006/customXml" ds:itemID="{491414A8-7603-433E-947B-C1D7378C9EA5}">
  <ds:schemaRefs>
    <ds:schemaRef ds:uri="http://schemas.microsoft.com/sharepoint/v3/contenttype/forms"/>
  </ds:schemaRefs>
</ds:datastoreItem>
</file>

<file path=customXml/itemProps3.xml><?xml version="1.0" encoding="utf-8"?>
<ds:datastoreItem xmlns:ds="http://schemas.openxmlformats.org/officeDocument/2006/customXml" ds:itemID="{48D12E9D-2983-4F7B-B53A-959005E9CC5E}">
  <ds:schemaRefs>
    <ds:schemaRef ds:uri="371007a9-ca38-4027-a0df-bdab742057c4"/>
    <ds:schemaRef ds:uri="95845cc2-24d4-427a-8704-24a3ccc505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16008 RIJK - Sjabloon 16x9 Mosgroen</Template>
  <TotalTime>11</TotalTime>
  <Words>961</Words>
  <Application>Microsoft Office PowerPoint</Application>
  <PresentationFormat>Widescreen</PresentationFormat>
  <Paragraphs>44</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RijksoverheidSansText</vt:lpstr>
      <vt:lpstr>Verdana</vt:lpstr>
      <vt:lpstr>Wingdings</vt:lpstr>
      <vt:lpstr>1_16008 RIJK - Sjabloon 16x9 Mosgroen</vt:lpstr>
      <vt:lpstr>16008 RIJK - Sjabloon 16x9 Mosgroen</vt:lpstr>
      <vt:lpstr>What is the potential of land restoration for delivering multiple benefits?</vt:lpstr>
      <vt:lpstr>Land restoration: Possible measures</vt:lpstr>
      <vt:lpstr>Land restoration benefits multiple SDGs</vt:lpstr>
      <vt:lpstr>Potential benefits of land restoration</vt:lpstr>
      <vt:lpstr>Potential benefits of land restoration</vt:lpstr>
      <vt:lpstr>Restoration commitments and scenarios</vt:lpstr>
      <vt:lpstr>Multiple but fragmented benefits</vt:lpstr>
      <vt:lpstr>Combining fragmented benefits</vt:lpstr>
      <vt:lpstr>Combining fragmented benefits</vt:lpstr>
      <vt:lpstr>More stories at pbl.nl/ig22</vt:lpstr>
    </vt:vector>
  </TitlesOfParts>
  <Company>PBL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potential of land restoration for delivering multiple benefits?</dc:title>
  <dc:creator>PBL</dc:creator>
  <cp:lastModifiedBy>Timo Maas</cp:lastModifiedBy>
  <cp:revision>2</cp:revision>
  <cp:lastPrinted>2022-05-10T11:32:56Z</cp:lastPrinted>
  <dcterms:created xsi:type="dcterms:W3CDTF">2017-02-24T12:23:26Z</dcterms:created>
  <dcterms:modified xsi:type="dcterms:W3CDTF">2022-05-20T10:15:50Z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0x0101006AAC3377937C134DA3A19870DC95E4C5</vt:lpwstr>
  </property>
  <property fmtid="{D5CDD505-2E9C-101B-9397-08002B2CF9AE}" pid="3" name="_MarkAsFinal">
    <vt:bool>true</vt:bool>
  </property>
</Properties>
</file>